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3"/>
    <p:restoredTop sz="93682"/>
  </p:normalViewPr>
  <p:slideViewPr>
    <p:cSldViewPr snapToGrid="0">
      <p:cViewPr varScale="1">
        <p:scale>
          <a:sx n="117" d="100"/>
          <a:sy n="117" d="100"/>
        </p:scale>
        <p:origin x="184" y="56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Topic is the Analysis of Job Market Trends in the US.</a:t>
            </a:r>
          </a:p>
        </p:txBody>
      </p:sp>
      <p:sp>
        <p:nvSpPr>
          <p:cNvPr id="4" name="Slide Number Placeholder 3"/>
          <p:cNvSpPr>
            <a:spLocks noGrp="1"/>
          </p:cNvSpPr>
          <p:nvPr>
            <p:ph type="sldNum" sz="quarter" idx="5"/>
          </p:nvPr>
        </p:nvSpPr>
        <p:spPr/>
        <p:txBody>
          <a:bodyPr/>
          <a:lstStyle/>
          <a:p>
            <a:fld id="{492B2B1A-E91C-F249-97E5-61AB060BBE8D}" type="slidenum">
              <a:rPr lang="en-US" smtClean="0"/>
              <a:t>1</a:t>
            </a:fld>
            <a:endParaRPr lang="en-US"/>
          </a:p>
        </p:txBody>
      </p:sp>
    </p:spTree>
    <p:extLst>
      <p:ext uri="{BB962C8B-B14F-4D97-AF65-F5344CB8AC3E}">
        <p14:creationId xmlns:p14="http://schemas.microsoft.com/office/powerpoint/2010/main" val="214048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2</a:t>
            </a:fld>
            <a:endParaRPr lang="en-US"/>
          </a:p>
        </p:txBody>
      </p:sp>
    </p:spTree>
    <p:extLst>
      <p:ext uri="{BB962C8B-B14F-4D97-AF65-F5344CB8AC3E}">
        <p14:creationId xmlns:p14="http://schemas.microsoft.com/office/powerpoint/2010/main" val="3656856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questions we aim to take a deeper dive into are:</a:t>
            </a:r>
          </a:p>
        </p:txBody>
      </p:sp>
      <p:sp>
        <p:nvSpPr>
          <p:cNvPr id="4" name="Slide Number Placeholder 3"/>
          <p:cNvSpPr>
            <a:spLocks noGrp="1"/>
          </p:cNvSpPr>
          <p:nvPr>
            <p:ph type="sldNum" sz="quarter" idx="5"/>
          </p:nvPr>
        </p:nvSpPr>
        <p:spPr/>
        <p:txBody>
          <a:bodyPr/>
          <a:lstStyle/>
          <a:p>
            <a:fld id="{492B2B1A-E91C-F249-97E5-61AB060BBE8D}" type="slidenum">
              <a:rPr lang="en-US" smtClean="0"/>
              <a:t>3</a:t>
            </a:fld>
            <a:endParaRPr lang="en-US"/>
          </a:p>
        </p:txBody>
      </p:sp>
    </p:spTree>
    <p:extLst>
      <p:ext uri="{BB962C8B-B14F-4D97-AF65-F5344CB8AC3E}">
        <p14:creationId xmlns:p14="http://schemas.microsoft.com/office/powerpoint/2010/main" val="53248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The dataset we are reviewing to answer our first question “What skills are in the highest demand for data science?” is from Kaggle and pulled from LinkedIn. This data was filtered down to focus on the top 10 skills in the 10 ten locations. In the initial sunburst graph we see the top 10 skills appear by default, with the corresponding top 10 locations for each skill.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*read and hover over each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Python, SQL, and Machine Learning take up the top half of the graph and our our top 3 skills in demand in 2024 from this analysis. To take a closer look at these three alone, we can select these from the dropdown.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Python came number at 21.9%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at 20.1%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Machine Learning at 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New York, San Francisco, and Chicago came in as the top three locations for both Python and SQL, with Washington, DC making a </a:t>
            </a:r>
            <a:r>
              <a:rPr lang="en-US" sz="2800" dirty="0" err="1"/>
              <a:t>noteable</a:t>
            </a:r>
            <a:r>
              <a:rPr lang="en-US" sz="2800" dirty="0"/>
              <a:t> top 3rd location for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6</a:t>
            </a:fld>
            <a:endParaRPr lang="en-US"/>
          </a:p>
        </p:txBody>
      </p:sp>
    </p:spTree>
    <p:extLst>
      <p:ext uri="{BB962C8B-B14F-4D97-AF65-F5344CB8AC3E}">
        <p14:creationId xmlns:p14="http://schemas.microsoft.com/office/powerpoint/2010/main" val="143825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3"/>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363786" y="621697"/>
            <a:ext cx="6791894" cy="5147973"/>
          </a:xfrm>
        </p:spPr>
        <p:txBody>
          <a:bodyPr anchor="ctr">
            <a:normAutofit fontScale="92500"/>
          </a:bodyPr>
          <a:lstStyle/>
          <a:p>
            <a:r>
              <a:rPr lang="en-US" dirty="0"/>
              <a:t>The demand for data science skills remains robust, particularly in tech-driven cities and growing industries.</a:t>
            </a:r>
          </a:p>
          <a:p>
            <a:r>
              <a:rPr lang="en-US" dirty="0"/>
              <a:t>However, while mid-level and senior professionals are benefiting from increasing salaries and job opportunities, entry-level workers face challenges, with stagnant wages and limited access to high-paying roles. </a:t>
            </a:r>
          </a:p>
          <a:p>
            <a:r>
              <a:rPr lang="en-US" dirty="0"/>
              <a:t>While data science remains a promising field with growing opportunities, entry-level professionals may need to navigate a competitive landscape with careful consideration of education, skill development, and strategic positioning to maximize their career prospects.</a:t>
            </a:r>
          </a:p>
          <a:p>
            <a:r>
              <a:rPr lang="en-US" dirty="0"/>
              <a:t>This project highlights the dynamic nature of the data science job market and the critical factors influencing career opportunities and compensation in today’s economy.</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dirty="0">
                <a:effectLst/>
                <a:latin typeface="-apple-system"/>
              </a:rPr>
              <a:t>This project aims to explore and understand the evolving dynamics of the job market, with a specific focus on the data science field. This project will provide an in-depth analysis of the job market, examining key factors such as high-demand skills, industry trends, geographical hiring hotspots, and </a:t>
            </a:r>
            <a:r>
              <a:rPr lang="en-US" dirty="0">
                <a:latin typeface="-apple-system"/>
              </a:rPr>
              <a:t>other key factors that influence salary</a:t>
            </a:r>
            <a:r>
              <a:rPr lang="en-US" b="0" i="0" dirty="0">
                <a:effectLst/>
                <a:latin typeface="-apple-system"/>
              </a:rPr>
              <a:t>.</a:t>
            </a:r>
            <a:endParaRPr lang="en-US" dirty="0"/>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3"/>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374045"/>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map with a location pin&#10;&#10;Description automatically generated">
            <a:extLst>
              <a:ext uri="{FF2B5EF4-FFF2-40B4-BE49-F238E27FC236}">
                <a16:creationId xmlns:a16="http://schemas.microsoft.com/office/drawing/2014/main" id="{A5DBF19B-7FF3-08F2-AC56-D0E613293BA6}"/>
              </a:ext>
            </a:extLst>
          </p:cNvPr>
          <p:cNvPicPr>
            <a:picLocks noChangeAspect="1"/>
          </p:cNvPicPr>
          <p:nvPr/>
        </p:nvPicPr>
        <p:blipFill>
          <a:blip r:embed="rId2"/>
          <a:stretch>
            <a:fillRect/>
          </a:stretch>
        </p:blipFill>
        <p:spPr>
          <a:xfrm>
            <a:off x="-1" y="425085"/>
            <a:ext cx="7800703" cy="5220580"/>
          </a:xfrm>
          <a:prstGeom prst="rect">
            <a:avLst/>
          </a:prstGeom>
        </p:spPr>
      </p:pic>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505260" y="382044"/>
            <a:ext cx="3690257" cy="1610123"/>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437081" y="2314253"/>
            <a:ext cx="4042151" cy="3951687"/>
          </a:xfrm>
        </p:spPr>
        <p:txBody>
          <a:bodyPr>
            <a:normAutofit/>
          </a:bodyPr>
          <a:lstStyle/>
          <a:p>
            <a:pPr>
              <a:lnSpc>
                <a:spcPct val="100000"/>
              </a:lnSpc>
            </a:pPr>
            <a:r>
              <a:rPr lang="en-US" sz="900" b="1" i="0" dirty="0">
                <a:effectLst/>
              </a:rPr>
              <a:t>Industries in Demand:</a:t>
            </a:r>
            <a:endParaRPr lang="en-US" sz="900" b="0" i="0" dirty="0">
              <a:effectLst/>
            </a:endParaRPr>
          </a:p>
          <a:p>
            <a:pPr lvl="1">
              <a:lnSpc>
                <a:spcPct val="100000"/>
              </a:lnSpc>
              <a:buFont typeface="Arial" panose="020B0604020202020204" pitchFamily="34" charset="0"/>
              <a:buChar char="•"/>
            </a:pPr>
            <a:r>
              <a:rPr lang="en-US" sz="900" b="0" i="0" dirty="0">
                <a:effectLst/>
              </a:rPr>
              <a:t>The line chart illustrates projected employment growth from 2023 to 2033 for the top 10 fastest-growing industries in the U.S., providing a national overview of job demand trends. </a:t>
            </a:r>
          </a:p>
          <a:p>
            <a:pPr marL="201168" lvl="1" indent="0">
              <a:lnSpc>
                <a:spcPct val="100000"/>
              </a:lnSpc>
              <a:buNone/>
            </a:pPr>
            <a:r>
              <a:rPr lang="en-US" sz="900" b="1" i="0" dirty="0">
                <a:effectLst/>
              </a:rPr>
              <a:t>Example Insights:</a:t>
            </a:r>
          </a:p>
          <a:p>
            <a:pPr lvl="1">
              <a:lnSpc>
                <a:spcPct val="100000"/>
              </a:lnSpc>
            </a:pPr>
            <a:r>
              <a:rPr lang="en-US" sz="900" b="0" i="0" dirty="0">
                <a:effectLst/>
              </a:rPr>
              <a:t>Renewable energy sectors, such as solar and wind power generation, show steep growth projections, highlighting the increasing demand for clean energy jobs nationwide. </a:t>
            </a:r>
          </a:p>
          <a:p>
            <a:pPr marL="201168" lvl="1" indent="0">
              <a:lnSpc>
                <a:spcPct val="100000"/>
              </a:lnSpc>
              <a:buNone/>
            </a:pPr>
            <a:endParaRPr lang="en-US" sz="900" b="0" i="0" dirty="0">
              <a:effectLst/>
            </a:endParaRPr>
          </a:p>
          <a:p>
            <a:pPr lvl="1">
              <a:lnSpc>
                <a:spcPct val="100000"/>
              </a:lnSpc>
            </a:pPr>
            <a:r>
              <a:rPr lang="en-US" sz="900" b="0" i="0" dirty="0">
                <a:effectLst/>
              </a:rPr>
              <a:t>Healthcare-related industries for the elderly are among the top growing industries, aligning with findings from the interactive map, which shows healthcare as a leading industry across multiple states.</a:t>
            </a:r>
          </a:p>
          <a:p>
            <a:pPr marL="201168" lvl="1" indent="0">
              <a:lnSpc>
                <a:spcPct val="100000"/>
              </a:lnSpc>
              <a:buNone/>
            </a:pPr>
            <a:r>
              <a:rPr lang="en-US" sz="900" b="0" i="0" dirty="0">
                <a:effectLst/>
              </a:rPr>
              <a:t> </a:t>
            </a:r>
          </a:p>
          <a:p>
            <a:pPr lvl="1">
              <a:lnSpc>
                <a:spcPct val="100000"/>
              </a:lnSpc>
            </a:pPr>
            <a:r>
              <a:rPr lang="en-US" sz="900" b="0" i="0" dirty="0">
                <a:effectLst/>
              </a:rPr>
              <a:t>· Beverage manufacturing and beverage/tobacco product manufacturing also appear in the top 10, showing consistent demand within the U.S. manufacturing sector.</a:t>
            </a:r>
          </a:p>
          <a:p>
            <a:pPr>
              <a:lnSpc>
                <a:spcPct val="100000"/>
              </a:lnSpc>
            </a:pPr>
            <a:r>
              <a:rPr lang="en-US" sz="900" b="1" i="0" dirty="0">
                <a:effectLst/>
              </a:rPr>
              <a:t>Value for Job Seekers:</a:t>
            </a:r>
          </a:p>
          <a:p>
            <a:pPr>
              <a:lnSpc>
                <a:spcPct val="100000"/>
              </a:lnSpc>
            </a:pPr>
            <a:r>
              <a:rPr lang="en-US" sz="900" b="0" i="0" dirty="0">
                <a:effectLst/>
                <a:latin typeface="+mj-lt"/>
              </a:rPr>
              <a:t>       · </a:t>
            </a:r>
            <a:r>
              <a:rPr lang="en-US" sz="900" kern="0" dirty="0">
                <a:effectLst/>
                <a:latin typeface="+mj-lt"/>
                <a:ea typeface="Times New Roman" panose="02020603050405020304" pitchFamily="18" charset="0"/>
              </a:rPr>
              <a:t>Together with the map, this line chart provides both state-level and national perspectives on industry demand.</a:t>
            </a:r>
            <a:r>
              <a:rPr lang="en-US" sz="900" dirty="0">
                <a:effectLst/>
                <a:latin typeface="+mj-lt"/>
              </a:rPr>
              <a:t> </a:t>
            </a:r>
            <a:endParaRPr lang="en-US" sz="900" dirty="0">
              <a:latin typeface="+mj-lt"/>
            </a:endParaRPr>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3"/>
          <a:srcRect l="1860" r="17203"/>
          <a:stretch/>
        </p:blipFill>
        <p:spPr>
          <a:xfrm>
            <a:off x="4541584" y="573978"/>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5172074" y="286603"/>
            <a:ext cx="5983605" cy="1450757"/>
          </a:xfrm>
        </p:spPr>
        <p:txBody>
          <a:bodyPr vert="horz" lIns="91440" tIns="45720" rIns="91440" bIns="45720" rtlCol="0">
            <a:normAutofit/>
          </a:bodyPr>
          <a:lstStyle/>
          <a:p>
            <a:r>
              <a:rPr lang="en-US"/>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2527" b="-4"/>
          <a:stretch/>
        </p:blipFill>
        <p:spPr>
          <a:xfrm>
            <a:off x="295999" y="226219"/>
            <a:ext cx="4580077" cy="3383266"/>
          </a:xfrm>
          <a:prstGeom prst="rect">
            <a:avLst/>
          </a:prstGeom>
        </p:spPr>
      </p:pic>
      <p:cxnSp>
        <p:nvCxnSpPr>
          <p:cNvPr id="107" name="Straight Connector 106">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map of the united states&#10;&#10;Description automatically generated">
            <a:extLst>
              <a:ext uri="{FF2B5EF4-FFF2-40B4-BE49-F238E27FC236}">
                <a16:creationId xmlns:a16="http://schemas.microsoft.com/office/drawing/2014/main" id="{17E8ACE7-8877-D20E-69B1-D0B25F734CB9}"/>
              </a:ext>
            </a:extLst>
          </p:cNvPr>
          <p:cNvPicPr>
            <a:picLocks noChangeAspect="1"/>
          </p:cNvPicPr>
          <p:nvPr/>
        </p:nvPicPr>
        <p:blipFill>
          <a:blip r:embed="rId3"/>
          <a:srcRect l="13151" r="1258" b="-2"/>
          <a:stretch/>
        </p:blipFill>
        <p:spPr>
          <a:xfrm>
            <a:off x="539773" y="3497580"/>
            <a:ext cx="4580077" cy="3383280"/>
          </a:xfrm>
          <a:prstGeom prst="rect">
            <a:avLst/>
          </a:prstGeom>
        </p:spPr>
      </p:pic>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5172074" y="2108201"/>
            <a:ext cx="5983606" cy="3760891"/>
          </a:xfrm>
        </p:spPr>
        <p:txBody>
          <a:bodyPr>
            <a:normAutofit/>
          </a:bodyPr>
          <a:lstStyle/>
          <a:p>
            <a:pPr lvl="1">
              <a:buFont typeface="Arial" panose="020B0604020202020204" pitchFamily="34" charset="0"/>
              <a:buChar char="•"/>
            </a:pPr>
            <a:r>
              <a:rPr lang="en-US" dirty="0"/>
              <a:t> These maps show the top 25 states with the most job postings</a:t>
            </a:r>
          </a:p>
          <a:p>
            <a:pPr lvl="1">
              <a:buFont typeface="Arial" panose="020B0604020202020204" pitchFamily="34" charset="0"/>
              <a:buChar char="•"/>
            </a:pPr>
            <a:r>
              <a:rPr lang="en-US" dirty="0"/>
              <a:t>California and Texas leading heavily as the top two locations</a:t>
            </a:r>
          </a:p>
          <a:p>
            <a:pPr lvl="1">
              <a:buFont typeface="Arial" panose="020B0604020202020204" pitchFamily="34" charset="0"/>
              <a:buChar char="•"/>
            </a:pPr>
            <a:r>
              <a:rPr lang="en-US" dirty="0"/>
              <a:t>New York, Florida, and North Carolina rounding out the top five</a:t>
            </a:r>
          </a:p>
          <a:p>
            <a:pPr lvl="1">
              <a:buFont typeface="Arial" panose="020B0604020202020204" pitchFamily="34" charset="0"/>
              <a:buChar char="•"/>
            </a:pPr>
            <a:r>
              <a:rPr lang="en-US" dirty="0"/>
              <a:t>United States is a filler for Remote workers located anywhere in the US</a:t>
            </a:r>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TotalTime>
  <Words>1092</Words>
  <Application>Microsoft Macintosh PowerPoint</Application>
  <PresentationFormat>Widescreen</PresentationFormat>
  <Paragraphs>93</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Amanda Delgado</cp:lastModifiedBy>
  <cp:revision>35</cp:revision>
  <dcterms:created xsi:type="dcterms:W3CDTF">2024-11-08T01:42:48Z</dcterms:created>
  <dcterms:modified xsi:type="dcterms:W3CDTF">2024-11-15T02:07:31Z</dcterms:modified>
</cp:coreProperties>
</file>